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64" r:id="rId4"/>
    <p:sldId id="259" r:id="rId5"/>
    <p:sldId id="265" r:id="rId6"/>
    <p:sldId id="542" r:id="rId7"/>
    <p:sldId id="279" r:id="rId8"/>
    <p:sldId id="267" r:id="rId9"/>
    <p:sldId id="271" r:id="rId10"/>
    <p:sldId id="270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7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891F9B-2690-F210-7AF4-175A6A33D002}" v="10" dt="2021-09-26T14:58:25.871"/>
    <p1510:client id="{F69EE975-6A9C-4E71-AFC9-768E1071335C}" v="144" dt="2021-09-26T15:38:24.9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9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0484B-784B-492A-B885-A8994308E9F3}" type="datetimeFigureOut">
              <a:rPr lang="en-GB" smtClean="0"/>
              <a:t>17/10/2021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4D384-0464-4071-B7EA-0731933D73F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2" descr="MM logo">
            <a:extLst>
              <a:ext uri="{FF2B5EF4-FFF2-40B4-BE49-F238E27FC236}">
                <a16:creationId xmlns:a16="http://schemas.microsoft.com/office/drawing/2014/main" id="{829367DE-DD45-4CC1-BE2D-20B3417FF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1" y="4422584"/>
            <a:ext cx="571499" cy="57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670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6986AE4-171C-4BA4-A900-0EFF134E0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50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7C505-545D-4835-9ECA-1ECD706BD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E7294-B192-4BF9-B775-A7F57E8B3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029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4C919-CAFF-47C1-AF9D-14458EE4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37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95A60-4888-42B6-91E1-FBEBBE936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44800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998C-386B-4343-9E8E-AFF1511DBC4D}" type="datetimeFigureOut">
              <a:rPr lang="en-GB" smtClean="0"/>
              <a:t>17/10/2021</a:t>
            </a:fld>
            <a:endParaRPr lang="en-GB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1980E23-797A-466F-A26F-57EEA6F3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2234733"/>
            <a:ext cx="69124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Quantum Waste</a:t>
            </a:r>
            <a:br>
              <a:rPr lang="en-US" dirty="0"/>
            </a:br>
            <a:r>
              <a:rPr lang="en-US" dirty="0"/>
              <a:t>Creation of Social Enterprise</a:t>
            </a:r>
            <a:br>
              <a:rPr lang="en-US" dirty="0"/>
            </a:br>
            <a:r>
              <a:rPr lang="en-US" dirty="0"/>
              <a:t>Franchises in Waste Recycling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85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4F836-BFEB-4861-BB07-1F6994671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88D96-82A4-4296-9BC9-9B6FAA984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53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mailto:info@quantumwaste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/>
          <a:lstStyle/>
          <a:p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E25681-0E5F-40D5-BFB8-3CBDAE59382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498294"/>
            <a:ext cx="9144000" cy="4494882"/>
          </a:xfrm>
          <a:prstGeom prst="rect">
            <a:avLst/>
          </a:prstGeom>
        </p:spPr>
        <p:txBody>
          <a:bodyPr/>
          <a:lstStyle/>
          <a:p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078AC-3480-45FF-AD28-4888642F0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-1016"/>
            <a:ext cx="12190194" cy="6859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EF819A-3C45-4937-A49C-02A386298E1E}"/>
              </a:ext>
            </a:extLst>
          </p:cNvPr>
          <p:cNvSpPr txBox="1"/>
          <p:nvPr/>
        </p:nvSpPr>
        <p:spPr>
          <a:xfrm>
            <a:off x="3586348" y="2157189"/>
            <a:ext cx="82058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+mj-lt"/>
              </a:rPr>
              <a:t>Quantum Waste:</a:t>
            </a:r>
            <a:br>
              <a:rPr lang="en-GB" sz="3200" dirty="0">
                <a:solidFill>
                  <a:schemeClr val="bg1"/>
                </a:solidFill>
                <a:latin typeface="+mj-lt"/>
              </a:rPr>
            </a:br>
            <a:r>
              <a:rPr lang="en-GB" sz="3200" dirty="0">
                <a:solidFill>
                  <a:schemeClr val="bg1"/>
                </a:solidFill>
                <a:latin typeface="+mj-lt"/>
              </a:rPr>
              <a:t>Environmentally and socially responsible waste management solution</a:t>
            </a:r>
          </a:p>
          <a:p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9772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kern="0" dirty="0">
                <a:solidFill>
                  <a:schemeClr val="bg2">
                    <a:lumMod val="50000"/>
                  </a:schemeClr>
                </a:solidFill>
              </a:rPr>
              <a:t>What can I put into food waste bags?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BF1AC7-2431-45E3-A5FD-F06578525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59283"/>
            <a:ext cx="9547225" cy="93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Don’t let food waste  and biodegradable materials go to waste  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rgbClr val="F57000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DEC206-F865-4CE5-A13A-00283D815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804265"/>
            <a:ext cx="4879974" cy="299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587" lvl="1" indent="0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  <a:buNone/>
            </a:pPr>
            <a:r>
              <a:rPr lang="en-GB" altLang="en-US" sz="18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What can I put into food waste bags?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All food leftovers, peelings etc.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Compostable garden waste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No bags, wrappers or containers 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No compostable packaging (this requires specialised composting processes)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3F7D1BB-80E3-48A2-AB29-EF2D0BDA0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8925" y="2804265"/>
            <a:ext cx="4432300" cy="30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587" lvl="1" indent="0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  <a:buNone/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How to prepare food waste: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Scrape food leftovers out of containers to maximise the amount of recovered food waste and the quantity and quality of recycled materials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Place all food waste into transparent bags and tie them well</a:t>
            </a:r>
          </a:p>
          <a:p>
            <a:pPr marL="1587" lvl="1" indent="0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  <a:buNone/>
            </a:pPr>
            <a:endParaRPr lang="en-GB" altLang="en-US" sz="1600" dirty="0">
              <a:latin typeface="+mn-lt"/>
            </a:endParaRP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889577A-7C67-4E8D-A92D-7D5CAE94C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5600" y="2095685"/>
            <a:ext cx="8940799" cy="601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E50EAE-5686-420A-8A00-532198D9B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983352"/>
            <a:ext cx="8394699" cy="67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18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Quantum Waste diverts nutrients locked in food waste from incineration and gives them a second life as biogas and fertilizer.  </a:t>
            </a:r>
          </a:p>
        </p:txBody>
      </p:sp>
    </p:spTree>
    <p:extLst>
      <p:ext uri="{BB962C8B-B14F-4D97-AF65-F5344CB8AC3E}">
        <p14:creationId xmlns:p14="http://schemas.microsoft.com/office/powerpoint/2010/main" val="45393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/>
          <a:lstStyle/>
          <a:p>
            <a:r>
              <a:rPr lang="en-GB" altLang="en-US" dirty="0">
                <a:solidFill>
                  <a:schemeClr val="bg2">
                    <a:lumMod val="50000"/>
                  </a:schemeClr>
                </a:solidFill>
              </a:rPr>
              <a:t>Quantum Waste:  Introduction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B0EA960-1393-48F3-B2DD-8758D9A1E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7244" y="1977020"/>
            <a:ext cx="7048500" cy="67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Quantum Waste is a vertically integrated waste management business providing waste collection, sorting and delivery of recovered materials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44AF09F-DFB5-42B3-BC56-5A7294B3B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7244" y="3009708"/>
            <a:ext cx="7048500" cy="117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Quantum Waste’s unique approach allows us to collect and process waste locally, minimising transportation time, administrative processes and investment requirements</a:t>
            </a:r>
          </a:p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8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lvl="1" eaLnBrk="1" hangingPunct="1">
              <a:spcBef>
                <a:spcPct val="45000"/>
              </a:spcBef>
            </a:pPr>
            <a:endParaRPr lang="en-GB" altLang="en-US" sz="1800" b="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973C094E-D584-4551-88DB-2FA1C5C5A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437" y="2020258"/>
            <a:ext cx="1917700" cy="41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GB" altLang="en-US" sz="2000" dirty="0">
                <a:solidFill>
                  <a:srgbClr val="F57000"/>
                </a:solidFill>
                <a:latin typeface="+mj-lt"/>
              </a:rPr>
              <a:t>Who we are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9C7C1A45-AA69-425F-844D-0CB7700D0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844" y="2996707"/>
            <a:ext cx="1917700" cy="41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GB" altLang="en-US" sz="2000" dirty="0">
                <a:solidFill>
                  <a:srgbClr val="F57000"/>
                </a:solidFill>
                <a:latin typeface="+mj-lt"/>
              </a:rPr>
              <a:t>How we work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907A72F-2A2B-46A1-B2F1-190EBE669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437" y="4238847"/>
            <a:ext cx="1917700" cy="41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GB" altLang="en-US" sz="2000" dirty="0">
                <a:solidFill>
                  <a:srgbClr val="F57000"/>
                </a:solidFill>
                <a:latin typeface="+mj-lt"/>
              </a:rPr>
              <a:t>Our values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071F5285-15C0-4E23-A9DD-FC2B8C4DD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7244" y="4333641"/>
            <a:ext cx="7048500" cy="170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Quantum Waste strives to provide the most sustainable waste management solution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Socially Sustainable</a:t>
            </a:r>
          </a:p>
          <a:p>
            <a:pPr lvl="2"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Environmentally Sustainable</a:t>
            </a:r>
          </a:p>
          <a:p>
            <a:pPr lvl="2"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altLang="en-US" sz="1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Financially Sustainable</a:t>
            </a:r>
          </a:p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8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lvl="1" eaLnBrk="1" hangingPunct="1">
              <a:spcBef>
                <a:spcPct val="45000"/>
              </a:spcBef>
            </a:pPr>
            <a:endParaRPr lang="en-GB" altLang="en-US" sz="1800" b="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721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/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Current waste management model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5FC0598-368A-4AB1-BD7C-90EDF2EFF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341779"/>
            <a:ext cx="2251448" cy="217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Complex logistics</a:t>
            </a:r>
          </a:p>
          <a:p>
            <a:pPr algn="ctr" eaLnBrk="1" hangingPunct="1"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rgbClr val="F57000"/>
              </a:solidFill>
              <a:latin typeface="+mj-lt"/>
            </a:endParaRPr>
          </a:p>
          <a:p>
            <a:pPr marL="285750" indent="-285750"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High energy consumption</a:t>
            </a: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2EB80FC-2A73-4CCD-94C3-552F09AB8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223" y="1520563"/>
            <a:ext cx="6571877" cy="45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31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altLang="en-US" dirty="0">
                <a:solidFill>
                  <a:schemeClr val="bg2">
                    <a:lumMod val="50000"/>
                  </a:schemeClr>
                </a:solidFill>
              </a:rPr>
              <a:t>The Quantum Waste approach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AutoShape 21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9B2A7651-9CE4-44CB-B173-1455FB5618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18" name="AutoShape 23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488C98E4-5FDE-4C2D-8238-6A6A5D3069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19" name="AutoShape 25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2F1BB760-5233-4761-88D4-315F7A5132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24" name="TextBox 5">
            <a:extLst>
              <a:ext uri="{FF2B5EF4-FFF2-40B4-BE49-F238E27FC236}">
                <a16:creationId xmlns:a16="http://schemas.microsoft.com/office/drawing/2014/main" id="{8E09AD92-1165-4FD0-B344-C887197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34665"/>
            <a:ext cx="9547225" cy="47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One-person three-steps process</a:t>
            </a:r>
            <a:endParaRPr lang="en-GB" altLang="en-US" sz="2400" dirty="0">
              <a:solidFill>
                <a:srgbClr val="F57000"/>
              </a:solidFill>
              <a:latin typeface="+mn-lt"/>
            </a:endParaRP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F249F692-FCC4-4256-B77F-74C959279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716" y="2448167"/>
            <a:ext cx="6726084" cy="112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4836505E-EA77-4600-B7BD-57D509046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642" y="2469374"/>
            <a:ext cx="6654800" cy="187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DC2048BF-1389-4C6E-9BD3-EBBFBAEA3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3008433"/>
            <a:ext cx="9893300" cy="191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17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One-person three-steps process</a:t>
            </a:r>
          </a:p>
        </p:txBody>
      </p:sp>
      <p:sp>
        <p:nvSpPr>
          <p:cNvPr id="17" name="AutoShape 21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9B2A7651-9CE4-44CB-B173-1455FB5618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18" name="AutoShape 23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488C98E4-5FDE-4C2D-8238-6A6A5D3069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19" name="AutoShape 25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2F1BB760-5233-4761-88D4-315F7A5132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F249F692-FCC4-4256-B77F-74C959279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716" y="2777778"/>
            <a:ext cx="6726084" cy="112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4836505E-EA77-4600-B7BD-57D509046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642" y="2798985"/>
            <a:ext cx="6654800" cy="187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ADC11330-7909-4FA2-92D6-E1E8459AA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20" y="1941498"/>
            <a:ext cx="3878965" cy="60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GB" altLang="en-US" sz="1600" b="1" dirty="0">
                <a:latin typeface="+mn-lt"/>
              </a:rPr>
              <a:t>Affordable door-to-door</a:t>
            </a:r>
            <a:br>
              <a:rPr lang="en-GB" altLang="en-US" sz="1600" b="1" dirty="0">
                <a:latin typeface="+mn-lt"/>
              </a:rPr>
            </a:br>
            <a:r>
              <a:rPr lang="en-GB" altLang="en-US" sz="1600" b="1" dirty="0">
                <a:latin typeface="+mn-lt"/>
              </a:rPr>
              <a:t>waste collections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9F4AE83A-8A34-4EF4-B479-25506A9EA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495" y="2005057"/>
            <a:ext cx="3689498" cy="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ct val="20000"/>
              </a:spcBef>
              <a:buClrTx/>
              <a:buFont typeface="Arial" panose="020B0604020202020204" pitchFamily="34" charset="0"/>
              <a:buNone/>
            </a:pPr>
            <a:r>
              <a:rPr lang="en-GB" altLang="en-US" sz="1600" b="1" dirty="0">
                <a:latin typeface="+mn-lt"/>
              </a:rPr>
              <a:t>Sorting and baling in a local facility</a:t>
            </a:r>
          </a:p>
        </p:txBody>
      </p:sp>
      <p:pic>
        <p:nvPicPr>
          <p:cNvPr id="16" name="Picture 15" descr="A picture containing building, outdoor, bin, container&#10;&#10;Description automatically generated">
            <a:extLst>
              <a:ext uri="{FF2B5EF4-FFF2-40B4-BE49-F238E27FC236}">
                <a16:creationId xmlns:a16="http://schemas.microsoft.com/office/drawing/2014/main" id="{5DB44673-23E1-49C9-AF8C-1B44AD910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734" y="2636694"/>
            <a:ext cx="1892841" cy="2494478"/>
          </a:xfrm>
          <a:prstGeom prst="rect">
            <a:avLst/>
          </a:prstGeom>
        </p:spPr>
      </p:pic>
      <p:pic>
        <p:nvPicPr>
          <p:cNvPr id="6" name="Picture 5" descr="A person cooking in a kitchen preparing food&#10;&#10;Description automatically generated">
            <a:extLst>
              <a:ext uri="{FF2B5EF4-FFF2-40B4-BE49-F238E27FC236}">
                <a16:creationId xmlns:a16="http://schemas.microsoft.com/office/drawing/2014/main" id="{4BE1469F-8972-470B-B3D8-242A99464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343" y="2628839"/>
            <a:ext cx="1649515" cy="2494478"/>
          </a:xfrm>
          <a:prstGeom prst="rect">
            <a:avLst/>
          </a:prstGeom>
        </p:spPr>
      </p:pic>
      <p:pic>
        <p:nvPicPr>
          <p:cNvPr id="21" name="BC6D6BB5-264B-476B-A97C-EDF6B2A2B627" descr="6C4CAF04-EA0B-4A28-A4F4-D4DA9AB7B455">
            <a:extLst>
              <a:ext uri="{FF2B5EF4-FFF2-40B4-BE49-F238E27FC236}">
                <a16:creationId xmlns:a16="http://schemas.microsoft.com/office/drawing/2014/main" id="{9F44CF68-B6D9-4230-BC3F-157B77534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23" y="2617625"/>
            <a:ext cx="3380159" cy="249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picture containing indoor, building, sitting, green&#10;&#10;Description automatically generated">
            <a:extLst>
              <a:ext uri="{FF2B5EF4-FFF2-40B4-BE49-F238E27FC236}">
                <a16:creationId xmlns:a16="http://schemas.microsoft.com/office/drawing/2014/main" id="{6059CE64-559F-43FE-BB8A-74BC1D8BA3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14" y="2636694"/>
            <a:ext cx="1898964" cy="2486623"/>
          </a:xfrm>
          <a:prstGeom prst="rect">
            <a:avLst/>
          </a:prstGeom>
        </p:spPr>
      </p:pic>
      <p:sp>
        <p:nvSpPr>
          <p:cNvPr id="25" name="TextBox 12">
            <a:extLst>
              <a:ext uri="{FF2B5EF4-FFF2-40B4-BE49-F238E27FC236}">
                <a16:creationId xmlns:a16="http://schemas.microsoft.com/office/drawing/2014/main" id="{E6DECE4D-FC39-43AA-B862-4AF29440A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2502" y="2071566"/>
            <a:ext cx="3689498" cy="34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1600" dirty="0"/>
              <a:t>Delivery of recovered materials</a:t>
            </a:r>
            <a:endParaRPr lang="en-GB" altLang="en-US" sz="1600" b="1" dirty="0">
              <a:latin typeface="+mn-lt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536EB394-3A48-4989-B7A9-F2F78743A6C4}"/>
              </a:ext>
            </a:extLst>
          </p:cNvPr>
          <p:cNvSpPr/>
          <p:nvPr/>
        </p:nvSpPr>
        <p:spPr>
          <a:xfrm>
            <a:off x="3217520" y="2107669"/>
            <a:ext cx="700405" cy="27398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837DA5E-6866-4755-A753-9F1C390B0AB0}"/>
              </a:ext>
            </a:extLst>
          </p:cNvPr>
          <p:cNvSpPr/>
          <p:nvPr/>
        </p:nvSpPr>
        <p:spPr>
          <a:xfrm>
            <a:off x="7562440" y="2107669"/>
            <a:ext cx="700405" cy="27398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0027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altLang="en-US" dirty="0">
                <a:solidFill>
                  <a:schemeClr val="bg2">
                    <a:lumMod val="50000"/>
                  </a:schemeClr>
                </a:solidFill>
              </a:rPr>
              <a:t>One-person three-steps scheme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AutoShape 21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9B2A7651-9CE4-44CB-B173-1455FB5618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18" name="AutoShape 23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488C98E4-5FDE-4C2D-8238-6A6A5D3069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19" name="AutoShape 25" descr="data:image/jpeg;base64,/9j/4AAQSkZJRgABAQAAAQABAAD/2wCEAAkGBxMSEhUUExQWFhQXFxcYGBgYGBgYGhsVGhoXGBgXGBwaHCggHBwlHBQXITEhJSkrLi4uFx8zODMsNygtLisBCgoKDg0OFxAQGiwcHCQsLCwsLCwsLCwsLCwsLCwsLCwsLCwsLCwsLCwsLCwsLCwsLCwsLCwsLCwsLCwsLCwsLP/AABEIAMIBAwMBIgACEQEDEQH/xAAcAAAABwEBAAAAAAAAAAAAAAAAAQIDBAUGBwj/xABEEAABAwIDBAcGBAQFAwQDAAABAAIRAyEEEjEFQVFhBhMicYGRsTJCUqHB8AcUM9EjYuHxQ3KCkrIVFlMlg6LCFyQ0/8QAGQEBAQEBAQEAAAAAAAAAAAAAAAECAwQF/8QAIhEBAQACAgIDAQADAAAAAAAAAAECERIhAzETQVFhBBQi/9oADAMBAAIRAxEAPwDizRwQbTlBkIGpKyyWKUb+5GzkZ5f3SM2mkonGT9YUDtUAidEqhoTPK/D6Jlhg62T/AFzTunW2iUGc532mOJCcpBrTZ2m4j79FFFXdFtyNzBuP7qaRLZiGzJAk20v3oF/A+ghQ2U51+adLd1vEpqQ0dztub8OSag6winS/luSiOZ7uSsApVoNvsp01swHHvhJyjdHPilQ3eOcqUHTrOcYvEXj71TodIN5ATVUARAhp3fX+qTngiR9+Snv0JDnBwkGPDd3pl7nbkp7w4XMeCTTq3vM93z0SEOMri19NU42vPu8fsJhoudD8vJKbTEbweCt0JdPGZeydPFJeRNgb6nVMktIJce0NEimwuBv981JDSfh6bj7JccsTHM2stP2dSSREG/KJHJUuyMI9rS5pHaExvLRI++5SzWdDpgOG4CJ52Xl8t3lqMUGYQtaQYIjWY5wOcgKA7NeQSBoeF/vzR1MWXHhA+/G6Vs6oYdMlvDdfWeKmrJuhii7QwC29j9VY4ao46CNAIm/L5KDiWBt2kxPCO+EKOIMEk2++KZY8hMfV6oBrheSRebE3TbMSx2aQJJEvMkgbyACJJmb/AAjio9WuHASY3f2SsG/K4ENDjmGt5A5aLWM12uljU2WHtzNkEAuDXe9wDY1+l0vB02tdlec1zvA5drWEmviyZaCTrEbxw4ReYCuug+Aw7s9fFh3UsJHZnLmie2QJgATuvC1JcukWeH27Vyt7bRYAA02mABAHscIRrMbX21RdWeaVPLTnsgACwAGngjV3/aac6a26DglloCUGTqvS6mgxLiOHolGdLJORARJ4I3NnvS3sMgfMcEWUbgohsW3SjzWiEqYiyAHkqG3BKY4pZaeZR6W9UCGibJydNbJRA+G/GfmiDtw81AGATKOq6eXBGAOKUGhAnrDpuQD1KwmAqVTFNj6h4MaXf8QVosH+H20Kl+o6tvxVXNYPEEz8ldDKMqHT7lHJ3ye/gt1T6BU2f/0Y7DsO9tOarvp6KQzZ2x6RGZ+JxDu9tMH2Ryd7wTSMEQYEkeNvBSsBs6tVP8Km+rzaxzvRdL2LtLDOLxQwFJmSjUqtfUBqGWtaQJeBE5uO5VdfppjXwBVbTFuzTA0PV/CHEe2d6aFbhPw+x1QS6i2kONVzW+cEu+SsMJ0Hw9EH8zjaWb4aUvI9PRU+MxVWpJqVKjre8YvlqadY48BuTIZdwBntG0udHap7mgDepodGo9DsC7DNe2pVbOXLU4zMEsgCDlm11ndodDsVSl1MjEUo9qkS4gfzM9od11tatZ1LZtEsDSYpCHiQRBsQq+htVjGNqumkS7L2CXNkCT/MB4lZyxxvRqOYuDQSTmBBjLpvvPBI6/Lxy7xx+yurYmpQxQJxFOlVbIAqN7NST/MADu0IWf2j0Ja8h2Fqtdf9OoRTf/pd7DjO4wud8X52mmFxNfQZY5ckxUqDKZmbAcFbbSwVTDuLazHU3T7LmwDxLToRpoqmuyZIAi32ViTXViQmjVEdoSOHPirjYBonEU3VR/Aa4F06kAE5dN53KoaxuWMva8jxUulWhwzAaiwsrvvoW23sbSxDyaNJzXBsEywCxgQ1rQBbzSNm1n0xlFxAiQ1zQSIJg2ndMJLa2a4gAHKeEcr6p3GUGCgXNOVxeOzF5INyZ0tIAG9ZuVtQj/p1M3cQTJmCEahscQLiTxj9kFjd/U2ymTwRliIP3IQva7AfvREBJslAyhpuRBknuCbLpTgYNwvv37/kg4C+/wAP2QIB3FG0BOBoynWZHdG9JBA7ygSN8FKyydf7oW0SS07jrzCBcAbgfBFJ4+SOne0n1T1FskBxI10F1BP6NYVtTFUGPEsfVY1w07LnAETqF16rgcBgn5DhKQMS1xAqHUgH+IeW5cn6OwMXh8kkCtSmbe+J8F1rp6IqtvHZaNY98/zt4rYRjcdUeIpY4Um3saPVtGg9pkqFhNlYh/X5qra+ai9rSKod2i+kQId2h7Lr/uqarcOOvcAfeHBjuHFWuyz2686flqhv/nadHO/l4DRBmsVsOvTMvo1BANyw5f8AFOrnRw3bx4RaTe0Mt73DZPvMHuNA3cVpKGMqt9io8AfC4xo4+40D5qacdVqB2Z12tkEtbPtNBEk5oIcVEU/RPCO62r2TH5WsPZAv1dK05idyr8Psuq6G7oE5nuiwp7gGjcVsdhYphLmmmAepqy4PcCQKYJtJA74sqzE7Kw7qbXTXbIMEnrQIteSz4VVZ4bMa326jG+DQRapxmNeO5TqGHozDnPe0EmRmmQW5Y3C5HkpNDo215y0q9NzyTYt6o+/vDXceI0U3FbCp02NBrF9TeJdAPYsCYGoUsGoxTmt2bSOWQBTgGRuMTBmyztStGGpuDWyKroBGYeyOK0uOwn/p9Np0Apz3btO8aKoZTpigwOAc01Hb3DcN5MpRHqg/ks0wS8Sf944cln6eMqDR1twOmvP6FbdwptoHsgtBkA5jcZuc8dVSt2q0O7FKm06Waw+oBUoaxuOrMqVKTmipRmOrqszMgfDIt4JA6K0a4b1dN2He5ufsnrGaxBBIcLjcrfamzqrqrixjSDvcdTA4njO5P1dn1YpwWNhgB78zjaBwSzfs05v0i2A/C9uple0ujMw+9E5SDDgYvcb1E6K7KGLxIYXAANe8zvDROUcyYC6R002EKuBkug0ZqGBZxDIINwb8VzXDYl1J7alMiabw8SNSDP00XOyY2J6Xu1KuHoNqUcriQR1QzAgPa97XEltgIzGBvPiqKvjiGmnYkVJcSZzZbAHkLx3pFeq7EvPue059pi5JgRPgoL60DLuaSJiLSTope5tD1XEuJJtf74IJP5hpvJQXHX8ZUDi7fojaRzlFmRh1l7HUq874Sbos10HFA5SqWJ1BtwQdV4W3afVNt8kqRwU0g2g70MnmjpmPvzQDpMXhFJDL3Sg0pTWzPdJ9EumzgPRUIz8hCUHd61uwegOLxAzmjVawiWOLWtDidP1HNhsXzAHkrij+FOInt4jDU28TULneTWxPimhjNiuivSNxFRh/+QXaOn36jL3gb496fiHqs/gPwzoU3B1THgkEGKdF26+pd9FuNq0sFiHNL31jlJjIA2ZjiOSqOcmHi8G41yme1zLvRWew2dqsOOHq7iN5O5rfVatmytnt9zEu73+PEKTh2YCmSW4V8lpaSXTLTMi7uZTSucxMh0aDWPhPxPPorHD08rXZoAcC1txd2afdbwC2WE/JMc4nDOIJGURZoAiPaMzxT9fbGz6ZznCtzjf1bJ75V0MfsJhzu1jqqvxf+NRMXT/hUtNH6gE+98R5rZVuntEdoMFJs6mlnkcTleItugpeF6c4Z3+Nh/8AUx9P1lNIynRzDv8AzLDldALpNo9/4RHmrbF4Ckaji7DVXuJkmHZZ7OkkDcPJa7D45tYZmto1AN7Kk/8A1WT6S7UqUa2VtOmAQHDsAm8CJOt5UVY7UI/JGBAGQZbGIcLa7ll8TP5Zlo7b5sfhHCVf1MS6pgC98STewiz4FtFRYn9Cn/nfujc3gVKidij/APqv/wBXq/isnhm5n74zboPofotfjKc4Z8c/V6ocJhbtsfaEErNuhK23Uqiu8Co5rZEAOIj5hQ9tF5fS7Tv0myJmbuPifHcp+3G/x37rideHgkbRjNTmP02bx3qb9qi9PauXCYRpc5oc0zlJAIDW2IBuL6LnrcSxgsLaz3d/eug/iWyaGHzGIbUgAEzZkd1t/FcuexYzkt7ZsSzigHZmuJkg3sQeIUHF1RmJEkE6nU85SHW13pxoBFrnwACSa7EfMeCCcFWLE6ILSogMpOXenCxGGRuIWtmzZnkjAEc/knIG66ItV2bJhG0cjHJGlHQwZ4psJa23BHl8fBBotvTrWwdyKIW+481fdHdj1alRhZZ5cMkgEA65iCN2vgmNj7OznM72R9yusdDdkdU3rnCHOEMb8LOJ5lakRebN2e2iyHOdVqH26lQlznHvcSQOASn0gUdSomy9UNmmO9GABoLpD3adyU07+SA5+7JdOkXGJUMEqfh3XHMoqPUAaCSdBP3dZHaGJNR8bt/dwVx0kx2UZJ5n6D6+SoMGbye8/QIJ1TBt/hB8Q6o2QeBkXlSn7DwxFmMm9gI9Fl9rdIg8gMGjte5HgekckZrDjfVGW36FYNlDEkU5DXscC2SRLYcDffr5p38RKEOputdrm3AOhad/eVV9D9qNqYym1s/4lz/kctf0tcwUg59MVAHRFhr39yVYosKP/TN3yA/U8lWvfFBhESHuOrT8HEQrt9VrsA4tbkbwBFu1xCoasmgyCfafxPwcApRd1ah/LuMmb8OLhwWewje00RvG4fsrzEGMO+eJ/wCTuaotn/qNsLkH5/5liqk7Zn8zUjiOPw8lF2y3+I3X9Nnxb2hX+M2jkquHVg31v+ybx+0iHNhrYhnGbiVN49iq/EmgTh8O7L7JILoJABa2x4AkBcupYTNmzOA7vv7lds6aUy/APAi7WDzLd2hXHqmC1gOB93QW1+7rn5dS+yoOKwJDcxykW0N/LU6qG9ob3fNXzsMJgdoi+60xroouIwBnO4HIT2b2j9uSxjn9VNKYuab5fVBWv/SqjrjLBnef2QXTnF0pQb2RNdx+iIYZ/wAJ8k7Twr4u109y66OJIInelhpSfytTc0+RRjCVdMjvmocaBPNIgce6yfZs6qdGO8v3Upuy6m9rir0asM4HDGoLFoy8XAeQJUrZuCNRw4evJFR2e9p9l3lf+neVo9gBohrGlz4khozQN+n1IWpEaDorsUVX9ofwqZGYRZz9ze4WJ8At89yzGC6RUqLRT/L1mi9y1tzvMZuPBTx0noH42f5qbvpKosXFNuaUxVxzA0VDUAadCf7SoL+kFD4y7ua79lRZ1r+QSHn0VSek9DeKn+wo/wDuPDaZnDvY/wDZBZhOjFim3OROX7hV9PbWGdbrmD/Mcv8AyhV/SDaTQIB7I38SiqbaeMzuJPGSqDHbYcRlYYG/iZsl7WeckyBmdEb4v9+KpHPuoiczCVbHI/X4T+yU2qQSDaDbsgGYvu4qEMW/43f7j+6k0qhJaTykn6oNj+Hb5xlE83zbfkcum9JMN1mHc2QLgydLFc46CtH5qic0y99oi3VldWxHsn73okZ/AYEflOqJBBkS08yVEoYECjkeW3eCb2IBbIueS0jGAiCCRwCWKbYtSaOGYg+ko1GeZTaWObAIkxJtck7kR2S51TMAAMwM9qYtzhaFtGDIyieA/c/RGY3uPnH/ABhTQzOO2LUdUc8RBM3v37kVbYlR5kFtmtFjpDQDp+y0ha34ZPEj6m6PK46D6rPCDL9MKTvy8NeRDZLI9qI32I3nw3Lkxa5066ndMtkxc925di6X0HtovcBJaypmm1iBy4SuG4nFFroyb7TwPCRxXLy4/wDXQtGYgg2aAdYMzA4QNU1VxDCDfRwEERreTJtoqiqCQZzW9mN3fBlWOHoN6tpzjeYERA1zCJ8VxuMnap7QYEEaDTT0QVeKrPiZ/vcPlCCmjbTDB/yBLGEI9wKYWDj6IHLxXn539XnUUYWdzfJAYb/KpIDeKfoMDnBrRLiYAAJJO6EmVpyqHTwx07M6aLZbN6PU8JS/NY0Ex7FKJl2ozeWmnHgtJ0U6JtoRVqgGrqBqGd3F3PyWryr3eHw67y9puuJ4raOzsS/rMRgHteTJdSrOueOUlo+SnYepslo7LsVSnWWgz35QSV1OvsjDv9qjSd3sb+yg1eieCdrh2eEj0K9SOfluAI/h411Pm6g4+kJmnsShUcANqNeTo3qnt8BlcD6reVuguBd/hEdznfUlTNkdGMNhnZqbO1uc45iO7ggzDOgDwOzVZ35CCkf/AI/rb6rD35/QWXQ0E2aYBvQSsNKlIdwclHoNUjtVmR3OP1W8JTLnTc6bh9T9/wBGzTD/APYro/VaP/bJP/JZvpl0ZoYakHOq1KlVzoaDla2BdxgCdLa+8F1OtVXFvxK2x1lZ4Bsz+G3wPaPn6BQZDH4WpUOZotoLjd/QqFiMLlBzObPAXKadiXm2Y9yVTw5ntBo73SflPogigq42eBlBIEwdTz4I9mbAfiagZQY5x3wIaOZJ9kd66x0V6CUcND6sVawiLdhp/lB1PM+QQVfQbYNVr24qsOrpMDnNBEF1vajcIvzgLd0sYytRL2GWkOg91vUJW0aBqUqjBq9j2ieLmkCfNVfRrZ9ShghTqCHtD5AM6kkXHJET6QJAPDmn4ceSRs5wtNx/Qqe7Ex7IA+ZRYjtwjjrPiljDtGpHhdNYjFQJc6BxJgKmxHSCnMMmoeVm+f7SgvXVGjRvn+yh4zajWWc8NnQaE9wFysLt/b+ID+qa/KGtaCW6yQCb62mLLK7V2pUZWw5kmGAnfo97STv0aEVvOmW0GOwJqRIqZQ3X3rzE6gDfwXKesb2gTIF73Hjyt81vOmFF1WhQp0xDJLx5WHhmKyTOjtXffwA+eq8/lx5VLhclJUw4N22MHfu9VDZQAAb463HILW0+jTv7n+iW7oxIAI077eizJZ9rPFkxb3NBjLpbRGtoeio+x/VBXpr4qteq+/so8o5JkTwJ8062i4+6R3yPVfNkrjyLYV0noRsJtJgrPE1HiRPutOkcyP2XM8S3IxxJFgbSNeCf2T09x2GizcVRAFif4jeWYX8wV7v8Tx921qb+3c2pS55sf8WsFVtVFSg7fmbmb5sk+YC1uz+keFr/AKVek/kHtnxEyva0tkEjrEeYIFIJFSqGgkkAC5J4KCMbUqfpNAb8b5+TbGO8juQWKZq4tjTBcJ4anyF1DZSDhL31HjkCG+TQJHfKdYxl2sADR7UCLm4b5GT3jigdbVDxmvl3SCCecG8JmrUR1qqjuKIj49zhTeWCXZXZRxdBgea4/T2FVxNJ4/LVhWzDIXQxse8XZovquyOSRhyd3mg5LgvwteSOuqtZyYC8+ZgD5rTbN/D7BUrljqh/ndI8mwPOVtfywkSeOn3yKX2Qgg4PBNY0NpsaxvBoDR8lKbhuJS3V006qUDuVoTNetZwjcfRILlGxtYNpvcTADXEnkAboKf8A63To4Z1eoHBjSBAHak2AiefFZR3T91UvbRLacu7Idd2gEttv1i/1Wd6YdJ+tYcPQBNOQXONgSLgNH1P9Vj6Vd1M5xYtO+Cg6gDUrGajnOPM+g3K/2TggIXMMF0zrUoDqbHA33tPqfRaLA/iXTykOoPDoIBa5rhO7WEFRtDHudWqubftud/pkwPJX2z9nNf1dU5g5s5YIgsPav4uKreh2zHV6VV8aOgnyEeqtdjYgdTTHBoCxn6dMJurh7pDRAAaLfVJyBNsqp0OXJ2gurR9WlAowikdWgnUEFO3YL/erHwzH6hKHR1urqjj4D6kq5yo4Cu6xxjL9INm0qNEkF0lzRJI7zYDgFjsRha1MmpScHs1sbt7xqFsOltQdbSa72QMx8SR9FkMdga1JxfSOemZIjUA7u5dcPTln7Xey6DMUC3M11YMLsjmw4tAl2UjWBJgmYBMFU1anhy4tJcxwMah1/GFAo7Zc1wddj2zDry0uGUkEX0KNmFo1BPWODuNnD9/ktsLjDVcRT/Qxj2jcA+oz0MK82X0w2jTnPinO4Tlf4yQVijsp7bsqNI5OynyN1OFSGgTNk2N7sfpRjMXXbTqViaftOGVjRAIiS1otMLd5azn/AMOs5zct2ggt3XgifELmnQWgctWpzDZ5NEn1Hkt1Qp1wW9VTc45RJhwGbfDusb5XUtDLMTXpv9hzTftB/ZcJEGI4TK1mzHnqWE6uGc97u1HgCB4LLbUq4nIGVWBvWdmOtJcJIaDlLjrPNa7Sw3WQONYSnBTG9MdYUWZBINQDRG1pPJRq2Ip0Wl9Z7WNF5c4NHzXNOmn4pOk0sDBAsapE/wCwG3ifLeg6hXosI7TvmR6KFWwuW9Mk8Wkkg90mx+XqPNuP2viKrs1WpUcZ1c53y3DwW0/DnprVp1W0azy+k85QXGS126CbxyQdabUkAjQoF3igWgE8NY79fmJ8Uh1aOQ5IFOHEx8ys905xQp4DERvZlvrLiG/VWxqk+yJ4ncO8rnv4h7Yp1GNo06oqHNL8vsCBYB2jjJ3WsiuXVAZTZJVyMLKdbs6Vjk1xZ2pVk3QpPutS3YgduT7OizDrbuTlF4VZdDOkTKGDr04PWvJy8yRDRygmVOweHLWgcAB5KNszYFKkZAJcN5Mx3K6Yz0Wcstt4Y6CmFIYksanWNWHQtpTjSkAJYQKQRSjQOIpRSkyqyzXTOl+m7vHoR9Vmm06rGh4Dg0zB3WJH0W/2hRbUpuaRNjHfBgjmsj0d2600+oecjw8kTZpaQZAJsDLiYK3hXLOdqiu+nU/UYJ4ixUF+xqbvYqQeBWyxuyaT5IBFpJaMpE5iJBsSYbw9oKh2zsh+HylxBa+cpHKDcbrOC6bYU7MHUpu7TpHCZT7ZJgXPAJBKlYDaRpaNaeZBnzlB0roVXwtHC5Kz3NqODsw6qo7LJO9rSDaFrP8AubD5QG4osA0AoVR6sn5rjtPpGfgHmnR0jPw/P+iqOhV8ThOtZUFcvd1jS8mnWHZBzSS5satHmrTEdMcMPZL39zSP+cLktXb7ju+aiO2o86fJB1DH9OSPYptHNxJ+Qj1WX2l0zrvn+M4cmdn5tv5lY6riidT85UWpiAATqoJO1NpOqugkniSZJ5SopeGi/wDf+nNMUjAv98Vo+i3RqtiXtc1jSDdznEBtOnN3GdTyRWffiTF2wDyKbovLHZgdCCO8GQV0nbnRZrKctfUqN/naA1zf5d/cd65pi6fVuc0+6SPDd9EHeOiG2X4vC06jgM/bacsx2SBN+Si7c6V4fDktnrqg91h7IPBztPAT4LmOyekdZmE/L0zlaXOc4j2iDHZncLJikpasi72z0jxGK7LnZaf/AI2dlvjvd4yqunh5UmhSBU+hh1zuTrMUOlhVOo4XkpVLD/JSmUljbejFLDKS2mnGsTrWKKQ1qeaNEpounGjRAloS8iUAj4ICDUoBBFn5aoHA1EkFx3BBVNjJSSfuyJE533C0gFyyfSDoy2oS+nZxuRYeX7FaWo6O7vUPEVfuEl0lm2ApbRxOGMe01vuvExee8aDRStqdKWV8Oyk5jmvY8OBnMCCHB2t/eHHRW+0y1/tCTu4j9llsZgm8Pv6rpLtyuNhoVAdCkteRoVEqYL4T9CiaHtEHwlaZTuuPHzuj688vIfsq4V3b4S21TwCCb1p+wEHVCd6impeBBSs6IfzJmu/QeKGZMsdLioqTSEva3mAuz9DqFKlRAa7MaxzvBNoYRTp04G7MZPiuKYR/8Uf5h6rd4LahFFhYCMp0gjR0nzMlLRr+kG1nvqOZT/TaYJgEvcNXOPoNy5N0jo5sRVa3i3/iF0TCV6bmF+YQGlzuQGpKwWDJrValUj2nE+ZmPAQp/SeyNnYQhoBCucLhFIwmD5K0pUAFyuTvjjpHo4a2imUqSeZTTrG7llsmm2ydDUYYl5UBBqWBoiAslN3IDaEsaIASlDTzU2BvR7iizo+sQHlOqDWojU5eCLrPuyqbOEoJn8y37CCnKfqbhsvlIc5NgI/l6rYarO53+agV7/3U94+/6qNVaNIQUuJp/e5VOJw60ddqhVaMqys2MvXw8KM4OGhWkrYX+5UGthFqVi4qVx4geSTnHwj5/urJ+FUd+FWuScUJzvsJOdSjh0k4dNppFdWO4JOGKlnCpBwh3Js0aBh8jwWu2LUpuE9aKfxNdJg8WwDI5WWUfSdwMqXgsBVqmGsJ5kQPEq7g0e39sM6v8thzIJBqP0LjuEDQclK2Ts/I0D7lDYuwBTOZ3adx3DuV/Spwdy5ZZ/UdMMfsinh48U82kR3p4NSmt4/uubqJtNONF0lp5owbWRCwgUz10cAknERN/wCyzcp+pyiVPkiLwFBqYwjcotWs/XQcvmud82MYvk0tzV/ltxTb8RG8eqrW4sjT1SW1c02hY/2P4ny7WLsY3jKJmJn4fvvVY370RyND4rF82VZ+RZuqOj5iP6I2Yn4rb5VdSBbOU+Z+SWa54eSzc6vyJL617Ot98kSg67x5lEsc0+RY0ynBp4I0F9R2N+6mD7JQQQMvCiVrOQQUL6R62o++Ki1RdBBVESuLhRamqCCsSm3hGAiQVrI8oS6YQQQWGBpiRYeS0OGaIFtyCCxk3ilUdE7T3o0FitFjd3pkFBBVKcoi6g4txzRNuG7egguHlYy9EnQd6XGn+r1CCC89cxVBfwTbNSggpfRfSPVGv3uTjdSgguTlPZtn1Tz2jLpuKCC1PYawuh7/AKp9wjTgUEFTFErntFBBBEf/2Q==">
            <a:extLst>
              <a:ext uri="{FF2B5EF4-FFF2-40B4-BE49-F238E27FC236}">
                <a16:creationId xmlns:a16="http://schemas.microsoft.com/office/drawing/2014/main" id="{2F1BB760-5233-4761-88D4-315F7A5132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24" name="TextBox 5">
            <a:extLst>
              <a:ext uri="{FF2B5EF4-FFF2-40B4-BE49-F238E27FC236}">
                <a16:creationId xmlns:a16="http://schemas.microsoft.com/office/drawing/2014/main" id="{8E09AD92-1165-4FD0-B344-C887197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34665"/>
            <a:ext cx="9547225" cy="93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Promoting local entrepreneurship and accountability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rgbClr val="F57000"/>
              </a:solidFill>
              <a:latin typeface="+mn-lt"/>
            </a:endParaRPr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53455CEB-C6CD-4170-AFFC-264ACD2A1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448167"/>
            <a:ext cx="7297738" cy="34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Waste collection, sorting and delivery of recovered materials </a:t>
            </a:r>
            <a:br>
              <a:rPr lang="en-GB" altLang="en-US" sz="1600" dirty="0">
                <a:latin typeface="+mn-lt"/>
              </a:rPr>
            </a:br>
            <a:r>
              <a:rPr lang="en-GB" altLang="en-US" sz="1600" dirty="0">
                <a:latin typeface="+mn-lt"/>
              </a:rPr>
              <a:t>completed by one person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Small scale and personalised service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Maximum flexibility to suit all customer needs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Manual waste sorting with high recycling rates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Rewarding jobs for local people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latin typeface="+mn-lt"/>
              </a:rPr>
              <a:t>Quantum Waste provides customers with feedback and promotes </a:t>
            </a:r>
            <a:br>
              <a:rPr lang="en-GB" altLang="en-US" sz="1600" dirty="0">
                <a:latin typeface="+mn-lt"/>
              </a:rPr>
            </a:br>
            <a:r>
              <a:rPr lang="en-GB" altLang="en-US" sz="1600" dirty="0">
                <a:latin typeface="+mn-lt"/>
              </a:rPr>
              <a:t>best environmental practices</a:t>
            </a:r>
          </a:p>
          <a:p>
            <a:pPr marL="1587" lvl="1" indent="0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  <a:buNone/>
            </a:pPr>
            <a:endParaRPr lang="en-GB" altLang="en-US" sz="1600" dirty="0">
              <a:latin typeface="+mn-lt"/>
            </a:endParaRP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F249F692-FCC4-4256-B77F-74C959279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716" y="2448167"/>
            <a:ext cx="6726084" cy="112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4836505E-EA77-4600-B7BD-57D509046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642" y="2469374"/>
            <a:ext cx="6654800" cy="187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  <a:p>
            <a:pPr lvl="1">
              <a:spcBef>
                <a:spcPct val="45000"/>
              </a:spcBef>
              <a:buClr>
                <a:schemeClr val="tx2"/>
              </a:buClr>
            </a:pPr>
            <a:endParaRPr lang="en-GB" altLang="en-US" sz="1600" dirty="0">
              <a:latin typeface="+mn-lt"/>
            </a:endParaRPr>
          </a:p>
        </p:txBody>
      </p:sp>
      <p:pic>
        <p:nvPicPr>
          <p:cNvPr id="6" name="Picture 5" descr="A picture containing table, indoor, kitchen, food&#10;&#10;Description automatically generated">
            <a:extLst>
              <a:ext uri="{FF2B5EF4-FFF2-40B4-BE49-F238E27FC236}">
                <a16:creationId xmlns:a16="http://schemas.microsoft.com/office/drawing/2014/main" id="{F86FB88A-FB13-4D69-A06D-FA743B28C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177" y="2469374"/>
            <a:ext cx="2183308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5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kern="0" dirty="0">
                <a:solidFill>
                  <a:schemeClr val="bg2">
                    <a:lumMod val="50000"/>
                  </a:schemeClr>
                </a:solidFill>
              </a:rPr>
              <a:t>Quantum Waste – only two waste streams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19F3B8EA-915C-44BA-808A-9CD274520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34665"/>
            <a:ext cx="9547225" cy="17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Food waste   </a:t>
            </a:r>
            <a:r>
              <a:rPr lang="en-GB" altLang="en-US" sz="24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+</a:t>
            </a: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   Everything else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000" dirty="0">
                <a:solidFill>
                  <a:srgbClr val="F57000"/>
                </a:solidFill>
                <a:latin typeface="+mn-lt"/>
              </a:rPr>
              <a:t>Just two types of bags ensure a complete recycling scheme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rgbClr val="F57000"/>
              </a:solidFill>
              <a:latin typeface="+mj-lt"/>
            </a:endParaRP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rgbClr val="F57000"/>
              </a:solidFill>
              <a:latin typeface="+mn-lt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2E27B42C-C57A-493C-9B74-AEBAF1876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740914"/>
            <a:ext cx="9245600" cy="369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-22701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Waste is collected in smaller vehicles meaning less local disruption and more flexibility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All waste is collected in transparent bags, making identification of contents easy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Food waste is diverted from incineration and used to create biogas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Everything else is manually separated ensuring all recyclable material is recovered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All bags can be placed in the same container, saving our customers valuable space</a:t>
            </a:r>
          </a:p>
          <a:p>
            <a:pPr lvl="1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</a:pP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Our flexible and personalised service means that collection of any unusual waste </a:t>
            </a:r>
            <a:b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GB" altLang="en-US" sz="16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(appliances, furniture, garden waste etc.) can be arranged without delay</a:t>
            </a:r>
          </a:p>
          <a:p>
            <a:pPr marL="1587" lvl="1" indent="0">
              <a:lnSpc>
                <a:spcPct val="150000"/>
              </a:lnSpc>
              <a:spcBef>
                <a:spcPct val="45000"/>
              </a:spcBef>
              <a:buClr>
                <a:schemeClr val="tx2"/>
              </a:buClr>
              <a:buNone/>
            </a:pPr>
            <a:endParaRPr lang="en-GB" altLang="en-US" sz="16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" name="Picture 9" descr="A picture containing green, container, bin&#10;&#10;Description automatically generated">
            <a:extLst>
              <a:ext uri="{FF2B5EF4-FFF2-40B4-BE49-F238E27FC236}">
                <a16:creationId xmlns:a16="http://schemas.microsoft.com/office/drawing/2014/main" id="{195534C9-2B59-47E1-A1BC-237C5A083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599" y="3978642"/>
            <a:ext cx="2333521" cy="2333521"/>
          </a:xfrm>
          <a:prstGeom prst="rect">
            <a:avLst/>
          </a:prstGeom>
        </p:spPr>
      </p:pic>
      <p:pic>
        <p:nvPicPr>
          <p:cNvPr id="13" name="Picture 12" descr="A picture containing container, bin, green&#10;&#10;Description automatically generated">
            <a:extLst>
              <a:ext uri="{FF2B5EF4-FFF2-40B4-BE49-F238E27FC236}">
                <a16:creationId xmlns:a16="http://schemas.microsoft.com/office/drawing/2014/main" id="{334137B2-E5DE-4387-9B2A-DF7E920B5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599" y="1520671"/>
            <a:ext cx="2333521" cy="233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94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altLang="en-US" dirty="0">
                <a:solidFill>
                  <a:schemeClr val="bg2">
                    <a:lumMod val="50000"/>
                  </a:schemeClr>
                </a:solidFill>
              </a:rPr>
              <a:t>Online booking system for ad-hoc waste collections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E25681-0E5F-40D5-BFB8-3CBDAE59382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2244062"/>
            <a:ext cx="5168900" cy="33312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en-US" altLang="en-US" sz="2400" dirty="0">
                <a:solidFill>
                  <a:schemeClr val="tx2"/>
                </a:solidFill>
                <a:latin typeface="+mj-lt"/>
              </a:rPr>
              <a:t>https://quantumwaste.com/app</a:t>
            </a:r>
          </a:p>
          <a:p>
            <a:pPr marL="342900" indent="-342900">
              <a:lnSpc>
                <a:spcPct val="100000"/>
              </a:lnSpc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2">
                    <a:lumMod val="50000"/>
                  </a:schemeClr>
                </a:solidFill>
              </a:rPr>
              <a:t>As well as serving our regular customers, Quantum Waste offers a unique service for individual waste collections</a:t>
            </a:r>
          </a:p>
          <a:p>
            <a:pPr marL="342900" indent="-342900"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2">
                    <a:lumMod val="50000"/>
                  </a:schemeClr>
                </a:solidFill>
              </a:rPr>
              <a:t>Our online booking system lets customers book one-off waste collections with just a few clicks</a:t>
            </a:r>
          </a:p>
          <a:p>
            <a:pPr marL="342900" indent="-342900">
              <a:buClr>
                <a:schemeClr val="tx2"/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bg2">
                    <a:lumMod val="50000"/>
                  </a:schemeClr>
                </a:solidFill>
              </a:rPr>
              <a:t>The service is popular with production and event companies who otherwise struggle finding an environmentally friendly solution for their waste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60174C7-5692-4CE1-A0A4-166FCCA45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2396463"/>
            <a:ext cx="4321654" cy="248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F931DA-E9FE-4D15-B3D5-D6C605B5F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59283"/>
            <a:ext cx="9547225" cy="93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rgbClr val="F57000"/>
                </a:solidFill>
                <a:latin typeface="+mj-lt"/>
              </a:rPr>
              <a:t>The most flexible waste management solution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rgbClr val="F57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983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8E80-A180-4C16-836F-F13CCF653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657"/>
            <a:ext cx="9144000" cy="881349"/>
          </a:xfrm>
        </p:spPr>
        <p:txBody>
          <a:bodyPr>
            <a:normAutofit/>
          </a:bodyPr>
          <a:lstStyle/>
          <a:p>
            <a:r>
              <a:rPr lang="en-GB" kern="0" dirty="0">
                <a:solidFill>
                  <a:schemeClr val="bg2">
                    <a:lumMod val="50000"/>
                  </a:schemeClr>
                </a:solidFill>
              </a:rPr>
              <a:t>Thank you!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DADE8BF1-7BC7-4407-9898-46519CF99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89191"/>
            <a:ext cx="6892531" cy="302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BA9342"/>
              </a:buClr>
              <a:buFont typeface="Wingdings" panose="05000000000000000000" pitchFamily="2" charset="2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Font typeface="Wingdings 3" panose="05040102010807070707" pitchFamily="18" charset="2"/>
              <a:buChar char="}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please visit </a:t>
            </a:r>
            <a:r>
              <a:rPr lang="en-GB" sz="2400" dirty="0">
                <a:solidFill>
                  <a:schemeClr val="tx2"/>
                </a:solidFill>
                <a:latin typeface="+mn-lt"/>
                <a:cs typeface="+mn-cs"/>
              </a:rPr>
              <a:t>quantumwaste.com</a:t>
            </a:r>
            <a:br>
              <a:rPr lang="en-GB" sz="2400" dirty="0">
                <a:solidFill>
                  <a:srgbClr val="F57000"/>
                </a:solidFill>
                <a:latin typeface="+mn-lt"/>
                <a:cs typeface="+mn-cs"/>
              </a:rPr>
            </a:b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to find out more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endParaRPr lang="en-GB" altLang="en-US" sz="2400" dirty="0">
              <a:solidFill>
                <a:schemeClr val="tx1">
                  <a:lumMod val="50000"/>
                </a:schemeClr>
              </a:solidFill>
              <a:latin typeface="+mn-lt"/>
            </a:endParaRP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r>
              <a:rPr lang="en-GB" altLang="en-US" sz="24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or contact us at</a:t>
            </a:r>
            <a:br>
              <a:rPr lang="en-GB" altLang="en-US" sz="2400" dirty="0">
                <a:solidFill>
                  <a:schemeClr val="tx1">
                    <a:lumMod val="50000"/>
                  </a:schemeClr>
                </a:solidFill>
                <a:latin typeface="+mn-lt"/>
              </a:rPr>
            </a:br>
            <a:r>
              <a:rPr lang="en-GB" altLang="en-US" sz="2400" dirty="0">
                <a:solidFill>
                  <a:schemeClr val="tx2"/>
                </a:solidFill>
                <a:latin typeface="+mn-lt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info@quantumwaste.com</a:t>
            </a:r>
            <a:r>
              <a:rPr lang="en-GB" altLang="en-US" sz="24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</a:p>
          <a:p>
            <a:pPr>
              <a:lnSpc>
                <a:spcPct val="105000"/>
              </a:lnSpc>
              <a:spcBef>
                <a:spcPct val="20000"/>
              </a:spcBef>
              <a:buClrTx/>
            </a:pPr>
            <a:br>
              <a:rPr lang="en-GB" altLang="en-US" sz="2400" dirty="0">
                <a:solidFill>
                  <a:schemeClr val="tx2"/>
                </a:solidFill>
                <a:latin typeface="+mn-lt"/>
                <a:cs typeface="+mn-cs"/>
              </a:rPr>
            </a:br>
            <a:r>
              <a:rPr lang="en-GB" altLang="en-US" sz="24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or </a:t>
            </a:r>
            <a:r>
              <a:rPr lang="en-GB" altLang="en-US" sz="2400" dirty="0">
                <a:solidFill>
                  <a:schemeClr val="tx2"/>
                </a:solidFill>
                <a:latin typeface="+mn-lt"/>
                <a:cs typeface="+mn-cs"/>
              </a:rPr>
              <a:t>0800 954 9124</a:t>
            </a:r>
            <a:endParaRPr lang="en-GB" altLang="en-US" sz="2400" dirty="0">
              <a:solidFill>
                <a:schemeClr val="tx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" name="Picture 3" descr="A person holding a sign&#10;&#10;Description automatically generated">
            <a:extLst>
              <a:ext uri="{FF2B5EF4-FFF2-40B4-BE49-F238E27FC236}">
                <a16:creationId xmlns:a16="http://schemas.microsoft.com/office/drawing/2014/main" id="{F92183D9-DE2D-4921-B9E5-542E274E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114" y="2089190"/>
            <a:ext cx="4770886" cy="26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40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QW theme colours">
      <a:dk1>
        <a:srgbClr val="303E48"/>
      </a:dk1>
      <a:lt1>
        <a:sysClr val="window" lastClr="FFFFFF"/>
      </a:lt1>
      <a:dk2>
        <a:srgbClr val="33D4AF"/>
      </a:dk2>
      <a:lt2>
        <a:srgbClr val="A7ADB1"/>
      </a:lt2>
      <a:accent1>
        <a:srgbClr val="BCEFDD"/>
      </a:accent1>
      <a:accent2>
        <a:srgbClr val="F35198"/>
      </a:accent2>
      <a:accent3>
        <a:srgbClr val="A4C5EE"/>
      </a:accent3>
      <a:accent4>
        <a:srgbClr val="44C8E8"/>
      </a:accent4>
      <a:accent5>
        <a:srgbClr val="89DC66"/>
      </a:accent5>
      <a:accent6>
        <a:srgbClr val="7E57C6"/>
      </a:accent6>
      <a:hlink>
        <a:srgbClr val="0870CE"/>
      </a:hlink>
      <a:folHlink>
        <a:srgbClr val="FFFFFF"/>
      </a:folHlink>
    </a:clrScheme>
    <a:fontScheme name="Custom 1">
      <a:majorFont>
        <a:latin typeface="Bulo Rounded Bold"/>
        <a:ea typeface=""/>
        <a:cs typeface=""/>
      </a:majorFont>
      <a:minorFont>
        <a:latin typeface="Bulo Round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antum Waste NEW TEMPLATE.potx" id="{00AB32B2-F9D7-4BA4-A53E-40FD5D94E1F9}" vid="{FD44E721-E81C-43DB-9684-45630CB3625B}"/>
    </a:ext>
  </a:extLst>
</a:theme>
</file>

<file path=ppt/theme/theme2.xml><?xml version="1.0" encoding="utf-8"?>
<a:theme xmlns:a="http://schemas.openxmlformats.org/drawingml/2006/main" name="Custom Design">
  <a:themeElements>
    <a:clrScheme name="QW theme colours">
      <a:dk1>
        <a:srgbClr val="303E48"/>
      </a:dk1>
      <a:lt1>
        <a:sysClr val="window" lastClr="FFFFFF"/>
      </a:lt1>
      <a:dk2>
        <a:srgbClr val="33D4AF"/>
      </a:dk2>
      <a:lt2>
        <a:srgbClr val="A7ADB1"/>
      </a:lt2>
      <a:accent1>
        <a:srgbClr val="BCEFDD"/>
      </a:accent1>
      <a:accent2>
        <a:srgbClr val="F35198"/>
      </a:accent2>
      <a:accent3>
        <a:srgbClr val="A4C5EE"/>
      </a:accent3>
      <a:accent4>
        <a:srgbClr val="44C8E8"/>
      </a:accent4>
      <a:accent5>
        <a:srgbClr val="89DC66"/>
      </a:accent5>
      <a:accent6>
        <a:srgbClr val="7E57C6"/>
      </a:accent6>
      <a:hlink>
        <a:srgbClr val="0870CE"/>
      </a:hlink>
      <a:folHlink>
        <a:srgbClr val="FFFFFF"/>
      </a:folHlink>
    </a:clrScheme>
    <a:fontScheme name="Custom 1">
      <a:majorFont>
        <a:latin typeface="Bulo Rounded Bold"/>
        <a:ea typeface=""/>
        <a:cs typeface=""/>
      </a:majorFont>
      <a:minorFont>
        <a:latin typeface="Bulo Round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antum Waste NEW TEMPLATE.potx" id="{00AB32B2-F9D7-4BA4-A53E-40FD5D94E1F9}" vid="{8224DDF9-205E-41DB-8177-AD0F604454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Quantum Waste NEW TEMPLATE</Template>
  <TotalTime>693</TotalTime>
  <Words>501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Custom Design</vt:lpstr>
      <vt:lpstr>PowerPoint Presentation</vt:lpstr>
      <vt:lpstr>Quantum Waste:  Introduction</vt:lpstr>
      <vt:lpstr>Current waste management model</vt:lpstr>
      <vt:lpstr>The Quantum Waste approach</vt:lpstr>
      <vt:lpstr>One-person three-steps process</vt:lpstr>
      <vt:lpstr>One-person three-steps scheme</vt:lpstr>
      <vt:lpstr>Quantum Waste – only two waste streams</vt:lpstr>
      <vt:lpstr>Online booking system for ad-hoc waste collections</vt:lpstr>
      <vt:lpstr>Thank you!</vt:lpstr>
      <vt:lpstr>What can I put into food waste bags?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Quantum Waste</dc:creator>
  <cp:lastModifiedBy>Quantum Waste</cp:lastModifiedBy>
  <cp:revision>40</cp:revision>
  <dcterms:created xsi:type="dcterms:W3CDTF">2018-08-12T14:39:53Z</dcterms:created>
  <dcterms:modified xsi:type="dcterms:W3CDTF">2021-10-17T17:53:03Z</dcterms:modified>
</cp:coreProperties>
</file>